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88" r:id="rId3"/>
    <p:sldId id="290" r:id="rId4"/>
    <p:sldId id="291" r:id="rId5"/>
    <p:sldId id="292" r:id="rId6"/>
    <p:sldId id="289" r:id="rId7"/>
    <p:sldId id="293" r:id="rId8"/>
    <p:sldId id="294" r:id="rId9"/>
    <p:sldId id="295" r:id="rId10"/>
    <p:sldId id="296" r:id="rId11"/>
    <p:sldId id="297" r:id="rId12"/>
    <p:sldId id="298" r:id="rId13"/>
    <p:sldId id="303" r:id="rId14"/>
    <p:sldId id="304" r:id="rId15"/>
    <p:sldId id="305" r:id="rId16"/>
    <p:sldId id="306" r:id="rId17"/>
    <p:sldId id="299" r:id="rId18"/>
    <p:sldId id="300" r:id="rId19"/>
    <p:sldId id="301" r:id="rId20"/>
    <p:sldId id="302" r:id="rId21"/>
    <p:sldId id="287" r:id="rId22"/>
    <p:sldId id="259" r:id="rId23"/>
    <p:sldId id="260" r:id="rId24"/>
    <p:sldId id="307" r:id="rId25"/>
    <p:sldId id="261" r:id="rId26"/>
    <p:sldId id="308" r:id="rId27"/>
    <p:sldId id="262" r:id="rId28"/>
    <p:sldId id="267" r:id="rId29"/>
    <p:sldId id="286" r:id="rId30"/>
    <p:sldId id="309" r:id="rId31"/>
    <p:sldId id="310" r:id="rId32"/>
    <p:sldId id="283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6600"/>
    <a:srgbClr val="CCFFCC"/>
    <a:srgbClr val="99FF66"/>
    <a:srgbClr val="FFFF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829-0E19-4193-9BFC-E7BF841BCA12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31B1B-D106-4CE8-ADD7-39A45FA475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1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31B1B-D106-4CE8-ADD7-39A45FA475F0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3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zavdnz.expertus.com.ua/1002397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32" y="2492896"/>
            <a:ext cx="8484132" cy="1611610"/>
          </a:xfr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Вебінар для педагогів ЗДО Вороновицької СТГ</a:t>
            </a:r>
            <a:br>
              <a:rPr lang="uk-UA" sz="27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Порядок проведення інституційного аудиту та </a:t>
            </a:r>
            <a:r>
              <a:rPr lang="ru-RU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формування внутрішньої системи </a:t>
            </a:r>
            <a:r>
              <a:rPr lang="uk-UA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забезпечення якості освіти</a:t>
            </a:r>
            <a:r>
              <a:rPr lang="ru-RU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ЗДО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8028384" cy="57606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Консультант КУ «ЦПРПП ВМР» Лариса Бондарчук</a:t>
            </a:r>
            <a: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" y="118526"/>
            <a:ext cx="1835696" cy="17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8526"/>
            <a:ext cx="702027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92" y="4482396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4468" y="1059490"/>
            <a:ext cx="238674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червня 2025 року</a:t>
            </a:r>
          </a:p>
          <a:p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Початок:13:00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1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C439DBC-6E14-4F00-8F11-1925D3A811F4}"/>
              </a:ext>
            </a:extLst>
          </p:cNvPr>
          <p:cNvSpPr/>
          <p:nvPr/>
        </p:nvSpPr>
        <p:spPr>
          <a:xfrm>
            <a:off x="179512" y="185611"/>
            <a:ext cx="54072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Інформування ЗДО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0C662F4-2717-4C89-AA5E-C1D8C25197CB}"/>
              </a:ext>
            </a:extLst>
          </p:cNvPr>
          <p:cNvSpPr/>
          <p:nvPr/>
        </p:nvSpPr>
        <p:spPr>
          <a:xfrm>
            <a:off x="179512" y="947316"/>
            <a:ext cx="7200800" cy="44617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ДСЯО готує </a:t>
            </a:r>
            <a:r>
              <a:rPr lang="uk-UA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</a:t>
            </a:r>
            <a:r>
              <a:rPr lang="uk-UA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наказу і надсилає керівникові закладу письмове повідомлення про те, що в конкретний термін відбудеться інституційний аудит. Разом із повідомленням надсилається опитувальний аркуш з переліком питань, на які треба відповісти ще до початку роботи експертної групи</a:t>
            </a:r>
            <a:r>
              <a:rPr lang="uk-UA" dirty="0"/>
              <a:t>.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CB2DDC5-1804-40DB-B6FD-DF187FD39A51}"/>
              </a:ext>
            </a:extLst>
          </p:cNvPr>
          <p:cNvSpPr/>
          <p:nvPr/>
        </p:nvSpPr>
        <p:spPr>
          <a:xfrm>
            <a:off x="0" y="5462934"/>
            <a:ext cx="619268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повинен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зазначити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на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якому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рівні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за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наслідками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самооцінювання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перебуває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заклад.</a:t>
            </a:r>
            <a:endParaRPr lang="uk-UA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E86D0-33B1-4329-8E94-BCAA6994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24" y="4762401"/>
            <a:ext cx="2627784" cy="17538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948B23-5DD6-46DB-987B-741F6D1C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50" y="160491"/>
            <a:ext cx="2448694" cy="19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4531A25-EA1D-4DFB-AC5A-EDCF20B57670}"/>
              </a:ext>
            </a:extLst>
          </p:cNvPr>
          <p:cNvSpPr/>
          <p:nvPr/>
        </p:nvSpPr>
        <p:spPr>
          <a:xfrm>
            <a:off x="107504" y="343977"/>
            <a:ext cx="67842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 проводиться аудит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72DC1A0-9A37-4976-ACF3-967F6149C218}"/>
              </a:ext>
            </a:extLst>
          </p:cNvPr>
          <p:cNvSpPr/>
          <p:nvPr/>
        </p:nvSpPr>
        <p:spPr>
          <a:xfrm>
            <a:off x="107504" y="1246441"/>
            <a:ext cx="7704856" cy="3340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проходять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кожні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років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Частіше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таке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оцінювання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відбуватися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позапланово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ініціативи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засновника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ж самого директора,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педагогічного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колективу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1658F2A-1B7C-4B32-9411-658AA46084D0}"/>
              </a:ext>
            </a:extLst>
          </p:cNvPr>
          <p:cNvSpPr/>
          <p:nvPr/>
        </p:nvSpPr>
        <p:spPr>
          <a:xfrm>
            <a:off x="107504" y="4796846"/>
            <a:ext cx="8424936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Також може бути позаплановий аудит  в закладі освіти, який має низьку якість освітньої діяльності, що підтверджено результатами незалежного зовнішнього моніторингу якості освіти, проведеного відповідно до законодавства.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D9547-1B09-455D-9C49-808EADE2D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987020"/>
            <a:ext cx="23762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1825B41-9263-468F-A9CF-D8FF7ABF09E5}"/>
              </a:ext>
            </a:extLst>
          </p:cNvPr>
          <p:cNvSpPr/>
          <p:nvPr/>
        </p:nvSpPr>
        <p:spPr>
          <a:xfrm>
            <a:off x="143508" y="332656"/>
            <a:ext cx="88569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собою </a:t>
            </a:r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являє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аудит у ЗДО?</a:t>
            </a:r>
            <a:endParaRPr lang="uk-UA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7A3784F-3373-44CF-9F8F-73D7090C1960}"/>
              </a:ext>
            </a:extLst>
          </p:cNvPr>
          <p:cNvSpPr/>
          <p:nvPr/>
        </p:nvSpPr>
        <p:spPr>
          <a:xfrm>
            <a:off x="323528" y="1844824"/>
            <a:ext cx="538480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Комплексна оцінка: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7611915-AED1-4516-B509-86BA1B3F7C81}"/>
              </a:ext>
            </a:extLst>
          </p:cNvPr>
          <p:cNvSpPr/>
          <p:nvPr/>
        </p:nvSpPr>
        <p:spPr>
          <a:xfrm>
            <a:off x="323528" y="2709438"/>
            <a:ext cx="7596844" cy="38824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охоплює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аспекти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закладу, 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включаючи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освітні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процеси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управління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систему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якості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відповідність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законодавству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uk-UA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82D3A-DF4D-43BB-9FC7-D45293290D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429000"/>
            <a:ext cx="23042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1825B41-9263-468F-A9CF-D8FF7ABF09E5}"/>
              </a:ext>
            </a:extLst>
          </p:cNvPr>
          <p:cNvSpPr/>
          <p:nvPr/>
        </p:nvSpPr>
        <p:spPr>
          <a:xfrm>
            <a:off x="143508" y="332656"/>
            <a:ext cx="88569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собою </a:t>
            </a:r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являє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аудит у ЗДО?</a:t>
            </a:r>
            <a:endParaRPr lang="uk-UA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FEFB764-824F-42EF-8079-3254F17F4EB9}"/>
              </a:ext>
            </a:extLst>
          </p:cNvPr>
          <p:cNvSpPr/>
          <p:nvPr/>
        </p:nvSpPr>
        <p:spPr>
          <a:xfrm>
            <a:off x="143508" y="1772816"/>
            <a:ext cx="431079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•Зовнішня перевірка: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8D19A15-E601-443E-9C85-6F239AF25FE2}"/>
              </a:ext>
            </a:extLst>
          </p:cNvPr>
          <p:cNvSpPr/>
          <p:nvPr/>
        </p:nvSpPr>
        <p:spPr>
          <a:xfrm>
            <a:off x="251520" y="2420888"/>
            <a:ext cx="6552728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 проводить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незалежна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експертна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група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яка не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пов'язана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закладом. </a:t>
            </a:r>
            <a:endParaRPr lang="uk-UA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776AF0D-8E62-4D9A-B585-9BBC0A7DB6DD}"/>
              </a:ext>
            </a:extLst>
          </p:cNvPr>
          <p:cNvSpPr/>
          <p:nvPr/>
        </p:nvSpPr>
        <p:spPr>
          <a:xfrm>
            <a:off x="3527884" y="4114715"/>
            <a:ext cx="46474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•Поліпшення якості: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D3C864F-99D1-4AE8-8728-331C778017ED}"/>
              </a:ext>
            </a:extLst>
          </p:cNvPr>
          <p:cNvSpPr/>
          <p:nvPr/>
        </p:nvSpPr>
        <p:spPr>
          <a:xfrm>
            <a:off x="2340260" y="4797152"/>
            <a:ext cx="6660232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Метою аудиту є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виявлення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проблем та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рекомендацій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вдосконалення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закладу. </a:t>
            </a:r>
            <a:endParaRPr lang="uk-UA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C4557-A703-4E2A-A0E1-1E5FB481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72816"/>
            <a:ext cx="2880320" cy="20330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A87C4-6343-4EB1-AE9E-63456C06E1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30735"/>
            <a:ext cx="208874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1825B41-9263-468F-A9CF-D8FF7ABF09E5}"/>
              </a:ext>
            </a:extLst>
          </p:cNvPr>
          <p:cNvSpPr/>
          <p:nvPr/>
        </p:nvSpPr>
        <p:spPr>
          <a:xfrm>
            <a:off x="143508" y="332656"/>
            <a:ext cx="88569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собою </a:t>
            </a:r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являє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аудит у ЗДО?</a:t>
            </a:r>
            <a:endParaRPr lang="uk-UA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537ABB1-B18D-4128-8C83-8247430F9BFB}"/>
              </a:ext>
            </a:extLst>
          </p:cNvPr>
          <p:cNvSpPr/>
          <p:nvPr/>
        </p:nvSpPr>
        <p:spPr>
          <a:xfrm>
            <a:off x="467544" y="1844824"/>
            <a:ext cx="672652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Дотримання законодавства: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1B56060-4CD3-4107-BA98-998BB11E6C43}"/>
              </a:ext>
            </a:extLst>
          </p:cNvPr>
          <p:cNvSpPr/>
          <p:nvPr/>
        </p:nvSpPr>
        <p:spPr>
          <a:xfrm>
            <a:off x="365844" y="2780928"/>
            <a:ext cx="6828221" cy="38699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Перевіряється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дотримується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вимог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законодавства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сфері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дошкільної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3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3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DD321-B868-49A5-938B-29C237C433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472347"/>
            <a:ext cx="2556284" cy="19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1825B41-9263-468F-A9CF-D8FF7ABF09E5}"/>
              </a:ext>
            </a:extLst>
          </p:cNvPr>
          <p:cNvSpPr/>
          <p:nvPr/>
        </p:nvSpPr>
        <p:spPr>
          <a:xfrm>
            <a:off x="143508" y="332656"/>
            <a:ext cx="622869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 аудиту:</a:t>
            </a:r>
            <a:endParaRPr lang="uk-UA" sz="4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0AF7FA0-EC1E-4C24-A80A-59EF718973CB}"/>
              </a:ext>
            </a:extLst>
          </p:cNvPr>
          <p:cNvSpPr/>
          <p:nvPr/>
        </p:nvSpPr>
        <p:spPr>
          <a:xfrm>
            <a:off x="133276" y="1305991"/>
            <a:ext cx="8604956" cy="3323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здійснює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Державна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служба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її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територіальні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аудиту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формується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експертна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група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до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якої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входять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співробітники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служби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освітні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експерти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69BA84-7013-4281-A0DA-876A9351CF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0648"/>
            <a:ext cx="2380069" cy="1161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A057E-1C97-419F-922D-2B3D798B9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59197"/>
            <a:ext cx="4176464" cy="22322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DE87F-0E1B-4A02-A931-6323E60C17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631302"/>
            <a:ext cx="2606069" cy="18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1825B41-9263-468F-A9CF-D8FF7ABF09E5}"/>
              </a:ext>
            </a:extLst>
          </p:cNvPr>
          <p:cNvSpPr/>
          <p:nvPr/>
        </p:nvSpPr>
        <p:spPr>
          <a:xfrm>
            <a:off x="143508" y="332656"/>
            <a:ext cx="885698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Організація та проведення аудиту: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5554103-D3E1-40E7-BDC5-4ED442BADCBD}"/>
              </a:ext>
            </a:extLst>
          </p:cNvPr>
          <p:cNvSpPr/>
          <p:nvPr/>
        </p:nvSpPr>
        <p:spPr>
          <a:xfrm>
            <a:off x="482645" y="1676512"/>
            <a:ext cx="28726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Підготовка: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AA8F600-0BF7-4C6A-8626-7F14C6231568}"/>
              </a:ext>
            </a:extLst>
          </p:cNvPr>
          <p:cNvSpPr/>
          <p:nvPr/>
        </p:nvSpPr>
        <p:spPr>
          <a:xfrm>
            <a:off x="3363001" y="1512080"/>
            <a:ext cx="556268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Формується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експертна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група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збирається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аналізується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відкрита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інформація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 заклад</a:t>
            </a:r>
            <a:r>
              <a:rPr lang="ru-RU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5E86F2E-B4A4-4B6E-9FA7-B829B0168F4A}"/>
              </a:ext>
            </a:extLst>
          </p:cNvPr>
          <p:cNvSpPr/>
          <p:nvPr/>
        </p:nvSpPr>
        <p:spPr>
          <a:xfrm>
            <a:off x="144692" y="4407209"/>
            <a:ext cx="36423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Робота на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місці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uk-UA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71CC175-0549-4004-B13D-43B6F5B30A73}"/>
              </a:ext>
            </a:extLst>
          </p:cNvPr>
          <p:cNvSpPr/>
          <p:nvPr/>
        </p:nvSpPr>
        <p:spPr>
          <a:xfrm>
            <a:off x="3787036" y="3444067"/>
            <a:ext cx="524905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Експерти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відвідують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заклад,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спостерігають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освітніми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процесами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спілкуються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 педагогами та батьками.</a:t>
            </a:r>
            <a:endParaRPr lang="uk-UA" sz="24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BE75AE1-7C92-4AB3-907C-6812000802CC}"/>
              </a:ext>
            </a:extLst>
          </p:cNvPr>
          <p:cNvSpPr/>
          <p:nvPr/>
        </p:nvSpPr>
        <p:spPr>
          <a:xfrm>
            <a:off x="2483768" y="5193416"/>
            <a:ext cx="517000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Оформлення висновків: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9CF8632-8495-40F4-B46C-C81D305ED9F6}"/>
              </a:ext>
            </a:extLst>
          </p:cNvPr>
          <p:cNvSpPr/>
          <p:nvPr/>
        </p:nvSpPr>
        <p:spPr>
          <a:xfrm>
            <a:off x="383311" y="5838668"/>
            <a:ext cx="8741281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Оформлюються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висновки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рекомендації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аналітичні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довідки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акт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перевірки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28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2B2E8C-8A5F-4D87-BB2E-2E97B7BBF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02" y="2198743"/>
            <a:ext cx="3094799" cy="21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4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163270-68FE-4B33-B850-44A9A810127A}"/>
              </a:ext>
            </a:extLst>
          </p:cNvPr>
          <p:cNvSpPr/>
          <p:nvPr/>
        </p:nvSpPr>
        <p:spPr>
          <a:xfrm>
            <a:off x="582905" y="201262"/>
            <a:ext cx="72426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інституційного аудиту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84C6A15-1865-47C5-91D7-F584FCF32B1B}"/>
              </a:ext>
            </a:extLst>
          </p:cNvPr>
          <p:cNvSpPr/>
          <p:nvPr/>
        </p:nvSpPr>
        <p:spPr>
          <a:xfrm>
            <a:off x="3347864" y="968106"/>
            <a:ext cx="5688632" cy="56886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Компоненти: 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«Створення в закладі дошкільної освіти безпечного, здорового та інклюзивного чи спеціального освітнього середовища…»;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2.«Організація освітнього процесу з урахуванням індивідуальних особливостей…»;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3.«Формування кадрового складу та підвищення кваліфікації педагогічних працівників»;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4.«Забезпечення ефективності професійної діяльності, сприяння професійному розвитку ПП»;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5.«Формування культури академічної доброчесності»;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6.«Забезпечення ефективної системи управління»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7.«Формування внутрішньої системи моніторингу якості освіти та якості освітньої діяльності»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BA94D1-4244-491E-A5AC-A0296FEB56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51" y="1580174"/>
            <a:ext cx="2793908" cy="223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30A4D-024E-4D86-AF52-88D111A16EA4}"/>
              </a:ext>
            </a:extLst>
          </p:cNvPr>
          <p:cNvSpPr txBox="1"/>
          <p:nvPr/>
        </p:nvSpPr>
        <p:spPr>
          <a:xfrm>
            <a:off x="261070" y="1033572"/>
            <a:ext cx="178125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було:</a:t>
            </a:r>
          </a:p>
        </p:txBody>
      </p:sp>
      <p:sp>
        <p:nvSpPr>
          <p:cNvPr id="4" name="Стрілка: кутова вгору 3">
            <a:extLst>
              <a:ext uri="{FF2B5EF4-FFF2-40B4-BE49-F238E27FC236}">
                <a16:creationId xmlns:a16="http://schemas.microsoft.com/office/drawing/2014/main" id="{8132F090-9546-4251-AD7C-A2776312E0A1}"/>
              </a:ext>
            </a:extLst>
          </p:cNvPr>
          <p:cNvSpPr/>
          <p:nvPr/>
        </p:nvSpPr>
        <p:spPr>
          <a:xfrm rot="5400000">
            <a:off x="2123022" y="5435263"/>
            <a:ext cx="1002484" cy="1447200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: вигнута 6">
            <a:extLst>
              <a:ext uri="{FF2B5EF4-FFF2-40B4-BE49-F238E27FC236}">
                <a16:creationId xmlns:a16="http://schemas.microsoft.com/office/drawing/2014/main" id="{8219F198-078D-4DE9-9AD6-BDCF38DE4CB2}"/>
              </a:ext>
            </a:extLst>
          </p:cNvPr>
          <p:cNvSpPr/>
          <p:nvPr/>
        </p:nvSpPr>
        <p:spPr>
          <a:xfrm rot="5400000">
            <a:off x="2156511" y="1091686"/>
            <a:ext cx="813816" cy="868680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0CE06-EDBF-4B96-B967-E71EAF262117}"/>
              </a:ext>
            </a:extLst>
          </p:cNvPr>
          <p:cNvSpPr txBox="1"/>
          <p:nvPr/>
        </p:nvSpPr>
        <p:spPr>
          <a:xfrm>
            <a:off x="13752" y="4462281"/>
            <a:ext cx="35501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«Методичні рекомендації з питань формування внутрішньої системи забезпечення якості дошкільної освіти»</a:t>
            </a:r>
          </a:p>
          <a:p>
            <a:r>
              <a:rPr lang="uk-UA" sz="1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(Наказ МОН України, №407 від 04.03.2025)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765AA-B496-4912-89BA-A9B1B5396C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88" y="3551304"/>
            <a:ext cx="1744424" cy="9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7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7809214-A344-453F-A499-225C48CCFC21}"/>
              </a:ext>
            </a:extLst>
          </p:cNvPr>
          <p:cNvSpPr/>
          <p:nvPr/>
        </p:nvSpPr>
        <p:spPr>
          <a:xfrm>
            <a:off x="1691680" y="188640"/>
            <a:ext cx="46778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 аудиту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7F8B958-2C81-46D0-9454-A4A45E8E8F23}"/>
              </a:ext>
            </a:extLst>
          </p:cNvPr>
          <p:cNvSpPr/>
          <p:nvPr/>
        </p:nvSpPr>
        <p:spPr>
          <a:xfrm>
            <a:off x="107504" y="908720"/>
            <a:ext cx="8685271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Кожний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отримує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висновки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і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рекомендації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останній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день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перебування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експертної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закладі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складається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акт,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який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підписує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3E551C4-57B7-4617-A36C-A7F1E23F51DD}"/>
              </a:ext>
            </a:extLst>
          </p:cNvPr>
          <p:cNvSpPr/>
          <p:nvPr/>
        </p:nvSpPr>
        <p:spPr>
          <a:xfrm>
            <a:off x="950366" y="3348374"/>
            <a:ext cx="791905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виявлення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порушень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вимог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законодавства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буде видано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розпорядження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щодо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їх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усунення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24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DC4DB86-1013-4F47-B39C-BCC9F94653F3}"/>
              </a:ext>
            </a:extLst>
          </p:cNvPr>
          <p:cNvSpPr/>
          <p:nvPr/>
        </p:nvSpPr>
        <p:spPr>
          <a:xfrm>
            <a:off x="107504" y="4653136"/>
            <a:ext cx="8495119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висновок про якість освітньої діяльності та управлінських процесів та рекомендації щодо удосконалення внутрішньої системи </a:t>
            </a:r>
            <a:r>
              <a:rPr lang="uk-UA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587570-3A6E-4206-98CC-8BC0E587C6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72428"/>
            <a:ext cx="2160239" cy="1368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2D92F6-AE58-4AFD-BBF5-9E2E64AB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771" y="2805562"/>
            <a:ext cx="2204864" cy="908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CB9BE-A280-4002-B8F5-174C93797B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741" y="5989240"/>
            <a:ext cx="1064518" cy="8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DB3EFBB-EA39-4948-82C8-749F3D23EA11}"/>
              </a:ext>
            </a:extLst>
          </p:cNvPr>
          <p:cNvSpPr/>
          <p:nvPr/>
        </p:nvSpPr>
        <p:spPr>
          <a:xfrm>
            <a:off x="179512" y="188640"/>
            <a:ext cx="7992888" cy="4647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ru-RU" sz="32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висновку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буде прописано, на </a:t>
            </a:r>
            <a:r>
              <a:rPr lang="ru-RU" sz="32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якому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 </a:t>
            </a:r>
            <a:r>
              <a:rPr lang="ru-RU" sz="32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рівнів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наразі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перебуває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ЗДО:</a:t>
            </a:r>
          </a:p>
          <a:p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високому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достатньому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800" b="1" dirty="0" err="1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рівні</a:t>
            </a:r>
            <a:r>
              <a:rPr lang="ru-RU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b="1" dirty="0" err="1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вимагає</a:t>
            </a:r>
            <a:r>
              <a:rPr lang="ru-RU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покращення</a:t>
            </a:r>
            <a:r>
              <a:rPr lang="ru-RU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400" y="4836066"/>
            <a:ext cx="271260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8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низькому</a:t>
            </a:r>
            <a:r>
              <a:rPr lang="ru-RU" sz="2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A60AE-07B6-4AAB-A48E-6FB7DD65C3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556792"/>
            <a:ext cx="2657042" cy="2448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21756-F7CE-48AE-8D1D-872E0E694F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131839" y="4725144"/>
            <a:ext cx="309634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9F418EB-3BD3-4339-9C16-E6188EF8E628}"/>
              </a:ext>
            </a:extLst>
          </p:cNvPr>
          <p:cNvSpPr/>
          <p:nvPr/>
        </p:nvSpPr>
        <p:spPr>
          <a:xfrm>
            <a:off x="179512" y="2132856"/>
            <a:ext cx="8640960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</a:t>
            </a:r>
            <a:r>
              <a:rPr lang="ru-RU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endParaRPr lang="ru-RU" sz="3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«Про </a:t>
            </a:r>
            <a:r>
              <a:rPr lang="ru-RU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дошкільну</a:t>
            </a:r>
            <a:r>
              <a:rPr lang="ru-RU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освіту</a:t>
            </a:r>
            <a:r>
              <a:rPr lang="ru-RU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uk-UA" sz="3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(№ 3788-І</a:t>
            </a:r>
            <a:r>
              <a:rPr lang="en-US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uk-UA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endParaRPr lang="ru-RU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  <a:p>
            <a:r>
              <a:rPr lang="ru-RU" sz="32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Стаття</a:t>
            </a:r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44. </a:t>
            </a:r>
            <a:r>
              <a:rPr lang="ru-RU" sz="32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</a:t>
            </a:r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аудит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D1791-F7C0-4DE5-921A-7E10306251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60" y="113808"/>
            <a:ext cx="3324200" cy="216024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85A7BA0-8A10-4E2D-AE75-A35BB900F89F}"/>
              </a:ext>
            </a:extLst>
          </p:cNvPr>
          <p:cNvSpPr/>
          <p:nvPr/>
        </p:nvSpPr>
        <p:spPr>
          <a:xfrm>
            <a:off x="395536" y="4293096"/>
            <a:ext cx="842493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аудит проводиться у закладах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відповідно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Закону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«Про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дошкільну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освіту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Закону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"Про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освіту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та у порядку,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затвердженому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центральним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органом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виконавчої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сфері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sz="2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науки</a:t>
            </a:r>
            <a:endParaRPr lang="uk-UA" sz="24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151AF4B-1300-414F-A9A6-EB22F705579F}"/>
              </a:ext>
            </a:extLst>
          </p:cNvPr>
          <p:cNvSpPr/>
          <p:nvPr/>
        </p:nvSpPr>
        <p:spPr>
          <a:xfrm>
            <a:off x="179512" y="209224"/>
            <a:ext cx="505239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Проводиться з ініціативи керівника, </a:t>
            </a:r>
          </a:p>
          <a:p>
            <a:r>
              <a:rPr lang="uk-UA" sz="2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педагогічної ради,</a:t>
            </a:r>
          </a:p>
          <a:p>
            <a:r>
              <a:rPr lang="uk-UA" sz="2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піклувальної ради, </a:t>
            </a:r>
          </a:p>
          <a:p>
            <a:r>
              <a:rPr lang="uk-UA" sz="2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вищого колегіального органу громадського самоврядування закладу дошкільної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86341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FBB4F72-FE80-4EB6-A0C6-DDAEB3EF8EB9}"/>
              </a:ext>
            </a:extLst>
          </p:cNvPr>
          <p:cNvSpPr/>
          <p:nvPr/>
        </p:nvSpPr>
        <p:spPr>
          <a:xfrm>
            <a:off x="179512" y="404664"/>
            <a:ext cx="8712968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Після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закінчення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визначених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строків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проводиться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перевірка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результатів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усунення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порушень</a:t>
            </a:r>
            <a:r>
              <a:rPr lang="ru-RU" sz="3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32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13E725E-59BB-43E7-A5FB-FDA1A17A63CF}"/>
              </a:ext>
            </a:extLst>
          </p:cNvPr>
          <p:cNvSpPr/>
          <p:nvPr/>
        </p:nvSpPr>
        <p:spPr>
          <a:xfrm>
            <a:off x="89756" y="2276872"/>
            <a:ext cx="8892480" cy="44012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разі негативних результатів  можуть бути надані рекомендації щодо зміни керівника  реорганізації (шляхом злиття, приєднання, поділу, перетворення), виділу, 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ліквідації   ЗДО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 припинення його освітньої діяльності.</a:t>
            </a:r>
          </a:p>
          <a:p>
            <a:r>
              <a:rPr lang="uk-UA" sz="2000" b="1" i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uk-UA" sz="2000" b="1" i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акон</a:t>
            </a:r>
            <a:r>
              <a:rPr lang="uk-UA" sz="2000" b="1" i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України «Про дошкільну освіту»)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210A58-A8F9-4A60-B18C-8816EBC5EF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93096"/>
            <a:ext cx="2052157" cy="14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0AB9CF-B5BF-4D1A-87B7-9B796D447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132856"/>
            <a:ext cx="3539012" cy="23564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C99E573-F74A-40A0-B698-DE1923102DEF}"/>
              </a:ext>
            </a:extLst>
          </p:cNvPr>
          <p:cNvSpPr/>
          <p:nvPr/>
        </p:nvSpPr>
        <p:spPr>
          <a:xfrm>
            <a:off x="396640" y="304787"/>
            <a:ext cx="5183472" cy="53245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Міністерство освіти і науки України пропонує для громадського обговорення </a:t>
            </a:r>
            <a:r>
              <a:rPr lang="uk-UA" sz="24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</a:t>
            </a:r>
            <a:r>
              <a:rPr lang="uk-UA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Порядку проведення інституційного аудиту закладів дошкільної освіти, розроблений Державною службою якості освіти України відповідно до доручення Прем’єр-міністра України </a:t>
            </a:r>
          </a:p>
          <a:p>
            <a:r>
              <a:rPr lang="uk-UA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Дениса </a:t>
            </a:r>
            <a:r>
              <a:rPr lang="uk-UA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Шмигаля</a:t>
            </a:r>
            <a:r>
              <a:rPr lang="uk-UA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від 22.07.2024 № 21725/1/1-24 та з метою підготовки </a:t>
            </a:r>
            <a:r>
              <a:rPr lang="uk-UA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проєктів</a:t>
            </a:r>
            <a:r>
              <a:rPr lang="uk-UA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нормативноправових</a:t>
            </a:r>
            <a:r>
              <a:rPr lang="uk-UA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актів, необхідних для реалізації Закону України «Про дошкільну освіту» (№ 3788-І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X).</a:t>
            </a:r>
            <a:r>
              <a:rPr lang="uk-UA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uk-UA" sz="24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Тривало до 23 травня 2025</a:t>
            </a:r>
          </a:p>
        </p:txBody>
      </p:sp>
    </p:spTree>
    <p:extLst>
      <p:ext uri="{BB962C8B-B14F-4D97-AF65-F5344CB8AC3E}">
        <p14:creationId xmlns:p14="http://schemas.microsoft.com/office/powerpoint/2010/main" val="110856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52E4D96-B3DA-49AE-BD75-C5DD3C4884E9}"/>
              </a:ext>
            </a:extLst>
          </p:cNvPr>
          <p:cNvSpPr/>
          <p:nvPr/>
        </p:nvSpPr>
        <p:spPr>
          <a:xfrm>
            <a:off x="135711" y="212083"/>
            <a:ext cx="835292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 функціонування внутрішньої системи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71E68C4-0C74-4EC3-81E2-AE3FCD9231CB}"/>
              </a:ext>
            </a:extLst>
          </p:cNvPr>
          <p:cNvSpPr/>
          <p:nvPr/>
        </p:nvSpPr>
        <p:spPr>
          <a:xfrm>
            <a:off x="395536" y="1724120"/>
            <a:ext cx="8154972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ефективного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функціонування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внутрішньої системи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розробляється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внутрішню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систему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закладі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дошкільної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uk-UA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79EAA45-A412-48CC-AE1A-3911BF4332DC}"/>
              </a:ext>
            </a:extLst>
          </p:cNvPr>
          <p:cNvSpPr/>
          <p:nvPr/>
        </p:nvSpPr>
        <p:spPr>
          <a:xfrm>
            <a:off x="523723" y="3533577"/>
            <a:ext cx="18101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визначає: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8C7CDB3-4E11-4766-85C1-977AA1AE265C}"/>
              </a:ext>
            </a:extLst>
          </p:cNvPr>
          <p:cNvSpPr/>
          <p:nvPr/>
        </p:nvSpPr>
        <p:spPr>
          <a:xfrm>
            <a:off x="2333834" y="3379688"/>
            <a:ext cx="615570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стратегію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політику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дошкільної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ЗДО </a:t>
            </a:r>
            <a:endParaRPr lang="uk-UA" sz="24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333F046-7526-4D3C-87AC-556BE55A8A88}"/>
              </a:ext>
            </a:extLst>
          </p:cNvPr>
          <p:cNvSpPr/>
          <p:nvPr/>
        </p:nvSpPr>
        <p:spPr>
          <a:xfrm>
            <a:off x="755576" y="4226165"/>
            <a:ext cx="609654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компоненти внутрішньої системи,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3A3064B-BC26-409E-A750-55C3B7804FED}"/>
              </a:ext>
            </a:extLst>
          </p:cNvPr>
          <p:cNvSpPr/>
          <p:nvPr/>
        </p:nvSpPr>
        <p:spPr>
          <a:xfrm>
            <a:off x="1799371" y="4664643"/>
            <a:ext cx="684212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оцінювання якості освіти та освітньої діяльності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45F041-897F-4614-BCDD-9B564CB94624}"/>
              </a:ext>
            </a:extLst>
          </p:cNvPr>
          <p:cNvSpPr/>
          <p:nvPr/>
        </p:nvSpPr>
        <p:spPr>
          <a:xfrm>
            <a:off x="170943" y="5432493"/>
            <a:ext cx="831769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збору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інформації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аналізування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діяльності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шкалу (система)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оцінювання</a:t>
            </a:r>
            <a:r>
              <a:rPr lang="ru-RU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результатів</a:t>
            </a:r>
            <a:endParaRPr lang="uk-UA" sz="2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85F6E7-EE29-470B-B239-5A77A4EF8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179" y="678418"/>
            <a:ext cx="1733709" cy="11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721A5CF-887A-4295-A700-6B221BF0CA17}"/>
              </a:ext>
            </a:extLst>
          </p:cNvPr>
          <p:cNvSpPr/>
          <p:nvPr/>
        </p:nvSpPr>
        <p:spPr>
          <a:xfrm>
            <a:off x="90312" y="154804"/>
            <a:ext cx="6408712" cy="5175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Під час розроблення Положення про внутрішню систему враховується </a:t>
            </a: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 організації освітньої діяльності</a:t>
            </a: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ЗДО, особливості педагогічного колективу та інші особливості діяльності ЗДО.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1D5C1D-51D8-42C3-B043-CDC634387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024" y="1340768"/>
            <a:ext cx="2465464" cy="3744416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20B87D0-8EFB-4BB1-94CF-0FF0F4963074}"/>
              </a:ext>
            </a:extLst>
          </p:cNvPr>
          <p:cNvSpPr/>
          <p:nvPr/>
        </p:nvSpPr>
        <p:spPr>
          <a:xfrm>
            <a:off x="90312" y="5502867"/>
            <a:ext cx="889248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формування внутрішньої системи  можна скористатися матеріалами Порадника для директора закладу дошкільної освіти «Як створити внутрішню систему забезпечення якості освіти» та розробити власні вимоги/правила, критерії, індикатори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359940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EFD9A0-498D-431F-A20A-7EFD8AB9F1BD}"/>
              </a:ext>
            </a:extLst>
          </p:cNvPr>
          <p:cNvSpPr/>
          <p:nvPr/>
        </p:nvSpPr>
        <p:spPr>
          <a:xfrm>
            <a:off x="251520" y="255654"/>
            <a:ext cx="5616624" cy="25943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Положення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схвалюється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засіданні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педагогічної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ради,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затверджується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керівником</a:t>
            </a:r>
            <a:r>
              <a:rPr lang="ru-RU" sz="28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закладу </a:t>
            </a:r>
            <a:r>
              <a:rPr lang="ru-RU" sz="28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84EBC26-D883-48C3-9E00-6B331C126FE5}"/>
              </a:ext>
            </a:extLst>
          </p:cNvPr>
          <p:cNvSpPr/>
          <p:nvPr/>
        </p:nvSpPr>
        <p:spPr>
          <a:xfrm>
            <a:off x="251520" y="3068960"/>
            <a:ext cx="5382296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Педагогічна рада в дитячому садку відіграє ключову роль у функціонуванні внутрішньої системи забезпечення якості освіти. </a:t>
            </a:r>
          </a:p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Вона формує, затверджує та контролює процеси, які спрямовані на покращення освітнього процесу</a:t>
            </a:r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AFE144-F71E-4D4F-8234-F1DF87C0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36712"/>
            <a:ext cx="2808312" cy="2232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4D6F4F-3F82-4DBB-B8A6-17E60137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140968"/>
            <a:ext cx="28083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373F6F3-3B01-4094-B4A7-CD99EFDE7A0C}"/>
              </a:ext>
            </a:extLst>
          </p:cNvPr>
          <p:cNvSpPr/>
          <p:nvPr/>
        </p:nvSpPr>
        <p:spPr>
          <a:xfrm>
            <a:off x="539552" y="245547"/>
            <a:ext cx="8496944" cy="39395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закладу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зобов’язаний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забезпечувати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створення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функціонування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внутрішньої системи,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затверджувати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Положення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 </a:t>
            </a:r>
            <a:r>
              <a:rPr lang="ru-RU" sz="2800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внутрішню</a:t>
            </a:r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систему </a:t>
            </a:r>
          </a:p>
          <a:p>
            <a:endParaRPr lang="ru-RU" sz="2000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000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частина</a:t>
            </a:r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четверта</a:t>
            </a:r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статті</a:t>
            </a:r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38 Закону </a:t>
            </a:r>
            <a:r>
              <a:rPr lang="ru-RU" sz="2000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України</a:t>
            </a:r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«Про </a:t>
            </a:r>
            <a:r>
              <a:rPr lang="ru-RU" sz="2000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дошкільну</a:t>
            </a:r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освіту</a:t>
            </a:r>
            <a:r>
              <a:rPr lang="ru-RU" sz="2000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»). </a:t>
            </a:r>
            <a:endParaRPr lang="uk-UA" sz="2000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BCDCAC-3159-419D-94DF-89D166519EDA}"/>
              </a:ext>
            </a:extLst>
          </p:cNvPr>
          <p:cNvSpPr/>
          <p:nvPr/>
        </p:nvSpPr>
        <p:spPr>
          <a:xfrm>
            <a:off x="2339752" y="4310408"/>
            <a:ext cx="6588224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формування внутрішньої системи передбачається залучення педагогів до діяльності ініціативної групи щодо розроблення Критеріїв для оцінювання освітніх і управлінських процесів, складання Положення про внутрішню систему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C66AA-3D6D-4C8F-A5AC-59D5D877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76899"/>
            <a:ext cx="2160240" cy="21753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258537-2B30-4DAC-BF63-8101E38B9A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92" y="128226"/>
            <a:ext cx="1650884" cy="15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794BC78-4D65-4155-B75F-08A8791EE29C}"/>
              </a:ext>
            </a:extLst>
          </p:cNvPr>
          <p:cNvSpPr/>
          <p:nvPr/>
        </p:nvSpPr>
        <p:spPr>
          <a:xfrm>
            <a:off x="179512" y="4824734"/>
            <a:ext cx="695794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керівник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є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відповідальним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проведення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оцінювання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освітніх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управлінських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процесів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ЗДО.</a:t>
            </a:r>
            <a:endParaRPr lang="uk-UA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595541-4C21-411B-9A07-18A5CAC0CD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80728"/>
            <a:ext cx="3240360" cy="23538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7F2B5-7038-41E3-ACE5-7831ECF74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88640"/>
            <a:ext cx="57606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8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2BB6EA6-6A65-4AA9-9999-A8B21330F579}"/>
              </a:ext>
            </a:extLst>
          </p:cNvPr>
          <p:cNvSpPr/>
          <p:nvPr/>
        </p:nvSpPr>
        <p:spPr>
          <a:xfrm>
            <a:off x="125760" y="736090"/>
            <a:ext cx="8892480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Функціонування внутрішньої системи відображається у Програмі розвитку закладу освіти через визначення стратегічних орієнтирів діяльності й способах досягнення цілей покращення якості дошкільної освіти, та у Плані роботи закладу освіти на рік  завдяки добору заходів, їх учасників, спрямованих на реалізацію річних завдань кожного його розділу.</a:t>
            </a:r>
            <a:r>
              <a:rPr lang="uk-UA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0B03B9-37B7-4FE7-92BD-24DBA0B4C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188640"/>
            <a:ext cx="1800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8616" y="116632"/>
            <a:ext cx="8591856" cy="33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984" y="4276258"/>
            <a:ext cx="8640952" cy="2468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Щороку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настановному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засіданні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педагогічної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 за результатами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за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минулий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рік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формуються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річні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/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обговорюються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умови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заходи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реалізації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впливатимуть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якість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освітньої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Плані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B2F265A-D2AF-4095-84FC-DD8A439FB954}"/>
              </a:ext>
            </a:extLst>
          </p:cNvPr>
          <p:cNvSpPr/>
          <p:nvPr/>
        </p:nvSpPr>
        <p:spPr>
          <a:xfrm>
            <a:off x="395536" y="332656"/>
            <a:ext cx="8519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Педагогічна рада схвалює Положення про внутрішню систему; </a:t>
            </a:r>
          </a:p>
          <a:p>
            <a:r>
              <a:rPr lang="uk-UA" sz="2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ухвалює рішення про результативність виконання освітніх і парціальних програм, за якими організований освітній процес; </a:t>
            </a:r>
          </a:p>
          <a:p>
            <a:r>
              <a:rPr lang="uk-UA" sz="2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вдосконалення організації освітнього процесу, створення освітнього середовища </a:t>
            </a:r>
          </a:p>
          <a:p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(частина третя статті 39 Закону України «Про дошкільну освіту»).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F68A3C-FE0E-4BF9-8E35-051CD327F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313074"/>
            <a:ext cx="2752725" cy="12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7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48C903-AB62-42FE-9D7D-429D1ED85A2D}"/>
              </a:ext>
            </a:extLst>
          </p:cNvPr>
          <p:cNvSpPr/>
          <p:nvPr/>
        </p:nvSpPr>
        <p:spPr>
          <a:xfrm>
            <a:off x="467544" y="620688"/>
            <a:ext cx="8424936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Щороку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результатів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відповідно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Плану. </a:t>
            </a:r>
          </a:p>
          <a:p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раз на три-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п'ять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років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комплексне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всіма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компонентами,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визначеними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Критеріях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uk-UA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201017-0971-444A-BC14-CF90C5964F28}"/>
              </a:ext>
            </a:extLst>
          </p:cNvPr>
          <p:cNvSpPr/>
          <p:nvPr/>
        </p:nvSpPr>
        <p:spPr>
          <a:xfrm>
            <a:off x="323528" y="3559657"/>
            <a:ext cx="835292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Заклад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визначити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й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іншу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модель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  <a:endParaRPr lang="uk-UA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275864-265F-48F9-A619-51DCBA8781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513764"/>
            <a:ext cx="4608512" cy="22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9A12585-C84C-46F9-8040-BA139D789D30}"/>
              </a:ext>
            </a:extLst>
          </p:cNvPr>
          <p:cNvSpPr/>
          <p:nvPr/>
        </p:nvSpPr>
        <p:spPr>
          <a:xfrm>
            <a:off x="323528" y="404664"/>
            <a:ext cx="669674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 аудит проводиться центральним органом виконавчої влади із забезпечення якості освіти та його територіальними органами із залученням  фахівців (експертів) у сфері дошкільної освіти.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835CF7E-8C4B-4C2D-B4E1-FC9588A59EB7}"/>
              </a:ext>
            </a:extLst>
          </p:cNvPr>
          <p:cNvSpPr/>
          <p:nvPr/>
        </p:nvSpPr>
        <p:spPr>
          <a:xfrm>
            <a:off x="3635896" y="2636912"/>
            <a:ext cx="531936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результатами проведення інституційного аудиту засновнику та ЗДО  надаються:</a:t>
            </a:r>
          </a:p>
          <a:p>
            <a:r>
              <a:rPr lang="uk-U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висновок про якість освітньої діяльності, </a:t>
            </a:r>
          </a:p>
          <a:p>
            <a:r>
              <a:rPr lang="uk-U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 систему забезпечення якості дошкільної освіти;</a:t>
            </a:r>
          </a:p>
          <a:p>
            <a:r>
              <a:rPr lang="uk-U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рекомендації щодо вдосконалення освітньої діяльності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44BFA5-7DF1-4304-BF1B-2E4B3D638F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48" y="3068960"/>
            <a:ext cx="3330616" cy="29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26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A703CF1-C7CD-4B7C-B31D-0014F6BEDE11}"/>
              </a:ext>
            </a:extLst>
          </p:cNvPr>
          <p:cNvSpPr/>
          <p:nvPr/>
        </p:nvSpPr>
        <p:spPr>
          <a:xfrm>
            <a:off x="251520" y="184057"/>
            <a:ext cx="6552728" cy="593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система оцінювання діяльності закладу освіти,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забезпечує систематичний аналіз якості організації освітнього процесу, його результатів, ресурсного забезпечення тощо, має такі форми: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якості освітньої діяльності, 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визначається логічним, доцільним об’єднанням його видів (тематичний, підсумковий, фронтальний, оперативний)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A8865F-2B60-4B80-87D8-8B60A02F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924944"/>
            <a:ext cx="316835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7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6BB77DD-9113-49AF-AEDB-AE6BE8811022}"/>
              </a:ext>
            </a:extLst>
          </p:cNvPr>
          <p:cNvSpPr/>
          <p:nvPr/>
        </p:nvSpPr>
        <p:spPr>
          <a:xfrm>
            <a:off x="52217" y="163261"/>
            <a:ext cx="7776864" cy="742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у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DA57093-7204-4232-8123-25E87D07B816}"/>
              </a:ext>
            </a:extLst>
          </p:cNvPr>
          <p:cNvSpPr/>
          <p:nvPr/>
        </p:nvSpPr>
        <p:spPr>
          <a:xfrm rot="659313">
            <a:off x="2081126" y="1625626"/>
            <a:ext cx="68407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збір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отриманої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час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спостереження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опитування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вивчення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документації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трілка: вигнута 5">
            <a:extLst>
              <a:ext uri="{FF2B5EF4-FFF2-40B4-BE49-F238E27FC236}">
                <a16:creationId xmlns:a16="http://schemas.microsoft.com/office/drawing/2014/main" id="{E2B73BEF-C133-473B-8AA9-6EB839A6E71B}"/>
              </a:ext>
            </a:extLst>
          </p:cNvPr>
          <p:cNvSpPr/>
          <p:nvPr/>
        </p:nvSpPr>
        <p:spPr>
          <a:xfrm rot="7440347">
            <a:off x="7301259" y="909185"/>
            <a:ext cx="1319801" cy="1052594"/>
          </a:xfrm>
          <a:prstGeom prst="bentArrow">
            <a:avLst>
              <a:gd name="adj1" fmla="val 25000"/>
              <a:gd name="adj2" fmla="val 23315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8FE9E60-5D47-4D02-B61A-FD87369D2915}"/>
              </a:ext>
            </a:extLst>
          </p:cNvPr>
          <p:cNvSpPr/>
          <p:nvPr/>
        </p:nvSpPr>
        <p:spPr>
          <a:xfrm rot="21155946">
            <a:off x="105271" y="2824416"/>
            <a:ext cx="468052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результатів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освітніх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управлінських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процесів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трілка: вигнута 7">
            <a:extLst>
              <a:ext uri="{FF2B5EF4-FFF2-40B4-BE49-F238E27FC236}">
                <a16:creationId xmlns:a16="http://schemas.microsoft.com/office/drawing/2014/main" id="{E76F5A0E-A472-46B9-A8A0-3FF9FDAC5E9B}"/>
              </a:ext>
            </a:extLst>
          </p:cNvPr>
          <p:cNvSpPr/>
          <p:nvPr/>
        </p:nvSpPr>
        <p:spPr>
          <a:xfrm rot="6036854">
            <a:off x="4770265" y="2752766"/>
            <a:ext cx="1187473" cy="1687589"/>
          </a:xfrm>
          <a:prstGeom prst="bentArrow">
            <a:avLst>
              <a:gd name="adj1" fmla="val 25000"/>
              <a:gd name="adj2" fmla="val 23315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ілка: кутова вгору 8">
            <a:extLst>
              <a:ext uri="{FF2B5EF4-FFF2-40B4-BE49-F238E27FC236}">
                <a16:creationId xmlns:a16="http://schemas.microsoft.com/office/drawing/2014/main" id="{71B06EC4-69D4-4002-8952-B11AC0B9623E}"/>
              </a:ext>
            </a:extLst>
          </p:cNvPr>
          <p:cNvSpPr/>
          <p:nvPr/>
        </p:nvSpPr>
        <p:spPr>
          <a:xfrm rot="10010845">
            <a:off x="1041746" y="1424802"/>
            <a:ext cx="1296144" cy="1448926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003E7C1-76BA-4514-B631-73974113FD09}"/>
              </a:ext>
            </a:extLst>
          </p:cNvPr>
          <p:cNvSpPr/>
          <p:nvPr/>
        </p:nvSpPr>
        <p:spPr>
          <a:xfrm rot="979087">
            <a:off x="4524128" y="4623545"/>
            <a:ext cx="43088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обговорення результатів оцінювання  та прийняття відповідних управлінських рішень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AA5A89-184F-41F6-A9F8-4C861EFD9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95" y="4547031"/>
            <a:ext cx="3725306" cy="22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0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C93E564-D3D5-441C-84DF-6FBAD81A4F37}"/>
              </a:ext>
            </a:extLst>
          </p:cNvPr>
          <p:cNvSpPr/>
          <p:nvPr/>
        </p:nvSpPr>
        <p:spPr>
          <a:xfrm>
            <a:off x="179512" y="517756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1.Закон України «Про дошкільну освіту», від 06 червня 2024 №3788-ІХ;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2.Наказ МОН України «Про затвердження Методичних рекомендацій з питань формування внутрішньої системи забезпечення якості освіти у закладах дошкільної освіти» від 04.03.2025 р.  №407;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https://ezavdnz.expertus.com.ua/914608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управління дошкільним закладом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 врахувати керівнику під час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Методичні рекомендації з питань формування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 системи забезпечення якості освіти у закладах дошкільної освіти, Наказ ДСЯОУ № 01-11/71 від 30.11.2020 року;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Стаття «Внутрішня система забезпечення якості освіти: методична складова», журнал «Вихователь-методист ДЗ», №10, 2021 р. ;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«Зміни у формуванні внутрішньої системи забезпечення якості освіти: що потрібно знати директору дитсадка» від 03.06.2025р., спікер начальник управління ДСЯО України Юрій Вергун. </a:t>
            </a:r>
            <a:r>
              <a:rPr lang="uk-UA" altLang="uk-UA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ezavdnz.expertus.com.ua/100239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https://ezavdnz.expertus.com.ua/10023974</a:t>
            </a:r>
            <a:r>
              <a:rPr lang="uk-UA" alt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7906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80073">
            <a:off x="637723" y="1926513"/>
            <a:ext cx="77217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05B9D-55E6-49C4-9E2D-34253A31A1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577815" cy="114614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08D1971-2EBB-425F-9E88-99A677913EEC}"/>
              </a:ext>
            </a:extLst>
          </p:cNvPr>
          <p:cNvSpPr/>
          <p:nvPr/>
        </p:nvSpPr>
        <p:spPr>
          <a:xfrm>
            <a:off x="251520" y="1405412"/>
            <a:ext cx="7200800" cy="48013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ліквідовано атестацію та </a:t>
            </a:r>
            <a:endParaRPr lang="en-US" sz="24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державний нагляд (контроль) за діяльністю закладів освіти та введено новий інструмент зовнішньої системи забезпечення якості – </a:t>
            </a:r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інституційний аудит, який  здійснюється Державною службою якості освіти </a:t>
            </a:r>
            <a:r>
              <a:rPr lang="uk-UA" sz="24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її територіальними органами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0183D9-A6E6-4750-9E07-9C3AD08A8E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44" y="1196753"/>
            <a:ext cx="2304256" cy="17295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AFE06A-A129-4680-82B5-4877292219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128" y="3140968"/>
            <a:ext cx="2085013" cy="18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1D20A0-E8EC-417F-A2DF-7F23F2E0B3B0}"/>
              </a:ext>
            </a:extLst>
          </p:cNvPr>
          <p:cNvSpPr/>
          <p:nvPr/>
        </p:nvSpPr>
        <p:spPr>
          <a:xfrm>
            <a:off x="163636" y="188640"/>
            <a:ext cx="6280572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Державна служба якості освіти України</a:t>
            </a:r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утворена </a:t>
            </a:r>
          </a:p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грудня 2017 року, </a:t>
            </a:r>
            <a:endParaRPr lang="en-US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 центральним органом </a:t>
            </a:r>
            <a:endParaRPr lang="en-US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виконавчої влади, </a:t>
            </a:r>
            <a:endParaRPr lang="en-US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діяльність якого спрямовується і координується Кабінетом Міністрів України через Міністра освіти і науки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35569B-6627-48A1-A27A-6332AE8724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45024"/>
            <a:ext cx="2180438" cy="145362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C2ED373-6D8E-4F15-B499-80786F7C4C27}"/>
              </a:ext>
            </a:extLst>
          </p:cNvPr>
          <p:cNvSpPr/>
          <p:nvPr/>
        </p:nvSpPr>
        <p:spPr>
          <a:xfrm>
            <a:off x="2699791" y="3284984"/>
            <a:ext cx="6280573" cy="31085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 реалізує державну політику у сфері освіти, </a:t>
            </a:r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зокрема з питань забезпечення якості освіти, </a:t>
            </a:r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забезпечення якості освітньої діяльності, </a:t>
            </a:r>
            <a:endParaRPr lang="en-US" sz="2800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8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здійснення державного нагляду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73E3DF-6950-496A-BCF0-C10A5D5450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48433"/>
            <a:ext cx="2232247" cy="1685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BFBDA9-49D1-49E4-8C41-471FAB4830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168" y="836712"/>
            <a:ext cx="2499743" cy="16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0BE2C-DD47-41CD-9662-F24B8BBD65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776392" cy="6336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A2C7A-C730-4C04-8A20-F8778B9BFB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88640"/>
            <a:ext cx="1367661" cy="10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6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6E65FC-A27D-4DD1-818A-394CA4119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765"/>
          <a:stretch/>
        </p:blipFill>
        <p:spPr>
          <a:xfrm>
            <a:off x="539552" y="332656"/>
            <a:ext cx="2952328" cy="1051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A9FBDF-0F1E-406F-9F7C-89ADE6898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383912"/>
            <a:ext cx="8280920" cy="54502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A2F36E-C685-47AD-BD5E-6A5602EF46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944" y="228244"/>
            <a:ext cx="1728192" cy="1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B65E41C-13E8-4003-857E-0A6AAFC2E751}"/>
              </a:ext>
            </a:extLst>
          </p:cNvPr>
          <p:cNvSpPr/>
          <p:nvPr/>
        </p:nvSpPr>
        <p:spPr>
          <a:xfrm>
            <a:off x="179512" y="196162"/>
            <a:ext cx="7344816" cy="3340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Інституційний аудит у  (ЗДО) – це комплексна зовнішня перевірка та оцінювання освітніх та управлінських процесів, спрямована на поліпшення </a:t>
            </a:r>
          </a:p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 роботи закладу та дотримання законодавства.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02B0E24-5B97-43E1-84DE-D60C52453258}"/>
              </a:ext>
            </a:extLst>
          </p:cNvPr>
          <p:cNvSpPr/>
          <p:nvPr/>
        </p:nvSpPr>
        <p:spPr>
          <a:xfrm>
            <a:off x="108756" y="3433120"/>
            <a:ext cx="5472608" cy="3340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включає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оцінку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внутрішньої системи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якості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перевірку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дотримання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норм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законодавства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надання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рекомендацій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вдосконалення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uk-UA" sz="24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3479DA-6CF5-45D0-9EF1-715A708E7F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27" y="332656"/>
            <a:ext cx="2443656" cy="19158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1B3C71-206B-4905-947D-3ED1F2371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973619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2C3E161-2EC6-4366-BF4C-4E68F2CA58C4}"/>
              </a:ext>
            </a:extLst>
          </p:cNvPr>
          <p:cNvSpPr/>
          <p:nvPr/>
        </p:nvSpPr>
        <p:spPr>
          <a:xfrm>
            <a:off x="1619672" y="260648"/>
            <a:ext cx="50978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Процедура аудиту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6924EFE-D98C-4977-997E-E2DB4BF3E39C}"/>
              </a:ext>
            </a:extLst>
          </p:cNvPr>
          <p:cNvSpPr/>
          <p:nvPr/>
        </p:nvSpPr>
        <p:spPr>
          <a:xfrm>
            <a:off x="251520" y="1052736"/>
            <a:ext cx="7020272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 є новою процедурою вивчення освітньої діяльності, яка прийшла на зміну державній атестації.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BB5422C-9599-4FAF-AAB3-CF4DC4A4DE4F}"/>
              </a:ext>
            </a:extLst>
          </p:cNvPr>
          <p:cNvSpPr/>
          <p:nvPr/>
        </p:nvSpPr>
        <p:spPr>
          <a:xfrm>
            <a:off x="107504" y="2907272"/>
            <a:ext cx="6984776" cy="38949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Підготовча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робота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починається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вивчення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матеріалів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10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днів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його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проведення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експерти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ДСЯО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вивчають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матеріали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відповідно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статті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 Закону «Про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освіту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мають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бути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розміщені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b="1" i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сайті</a:t>
            </a:r>
            <a:r>
              <a:rPr lang="ru-RU" sz="2400" b="1" i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закладу.</a:t>
            </a:r>
            <a:endParaRPr lang="uk-UA" sz="2400" b="1" i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52CF7-FDAD-483F-8960-EC36A6B43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287" y="2132856"/>
            <a:ext cx="29832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72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1642</TotalTime>
  <Words>1562</Words>
  <Application>Microsoft Office PowerPoint</Application>
  <PresentationFormat>Екран (4:3)</PresentationFormat>
  <Paragraphs>156</Paragraphs>
  <Slides>33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3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Открытая</vt:lpstr>
      <vt:lpstr>Вебінар для педагогів ЗДО Вороновицької СТГ  Порядок проведення інституційного аудиту та формування внутрішньої системи забезпечення якості освіти в ЗДО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Професійна спільнота вихователів-методистів практичний семінар Методичний аспект формування внутрішньої системи забезпечення якості освіти</dc:title>
  <dc:creator>Пользователь</dc:creator>
  <cp:lastModifiedBy>Директор</cp:lastModifiedBy>
  <cp:revision>117</cp:revision>
  <dcterms:created xsi:type="dcterms:W3CDTF">2023-04-04T12:24:35Z</dcterms:created>
  <dcterms:modified xsi:type="dcterms:W3CDTF">2025-06-06T09:03:56Z</dcterms:modified>
</cp:coreProperties>
</file>